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89" r:id="rId8"/>
    <p:sldId id="264" r:id="rId9"/>
    <p:sldId id="290" r:id="rId10"/>
    <p:sldId id="267" r:id="rId11"/>
    <p:sldId id="260" r:id="rId12"/>
    <p:sldId id="286" r:id="rId13"/>
    <p:sldId id="287" r:id="rId14"/>
    <p:sldId id="291" r:id="rId15"/>
    <p:sldId id="268" r:id="rId16"/>
    <p:sldId id="28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4660"/>
  </p:normalViewPr>
  <p:slideViewPr>
    <p:cSldViewPr snapToGrid="0">
      <p:cViewPr>
        <p:scale>
          <a:sx n="61" d="100"/>
          <a:sy n="61" d="100"/>
        </p:scale>
        <p:origin x="72" y="1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4/8/2022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4/8/2022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7306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EBD57B-6D2D-468D-99BF-5560D20154B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C56A84-86B8-46B2-9572-5E51A9E88A38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48171A8-C702-4900-A0F6-2A5A3F3CEAFD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57FDDE2-8FDD-48FF-924F-F01F163F4D48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373E059-8985-4453-B544-EE6198A9038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7EA67329-D8F6-423E-8D03-515D682E96FD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17DD1AAB-FFC5-4227-B2DF-98831D4EA264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2" name="Right Triangle 21">
                <a:extLst>
                  <a:ext uri="{FF2B5EF4-FFF2-40B4-BE49-F238E27FC236}">
                    <a16:creationId xmlns:a16="http://schemas.microsoft.com/office/drawing/2014/main" id="{41E095DD-3B0A-4BA7-A055-5E17B6BAC769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EFE33F1-6743-4993-8371-90C820FE216A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316317F0-0A8F-4981-AD6C-9CB3D93CEB13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ADFFAD3-8E46-4FE4-B19E-F11E3902DD29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962DE6A0-F418-4EBB-B588-5D2FFB8D5F2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0471A08-28F7-4F78-9AA2-120401692179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ED3055B-908C-4F33-8FFF-EAA6883E9EAE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Freeform: Shape 12">
                <a:extLst>
                  <a:ext uri="{FF2B5EF4-FFF2-40B4-BE49-F238E27FC236}">
                    <a16:creationId xmlns:a16="http://schemas.microsoft.com/office/drawing/2014/main" id="{A8769DEF-A45B-4B3E-A716-68A2616B26EA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860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01394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497683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0713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98589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9011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67488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509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107889-D905-4528-A077-73BAEE46E619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28DAC9B-75D3-42B3-BE8B-AD2C6A581E64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8E8D2C-6350-479A-A705-15BF1FD000DF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81C1793-0575-442D-B8E0-A57DFAFF584D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FE5A72-8BFE-4CF5-80AD-F2770658BD29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6C4446-0077-4B1D-99EB-5838F18F730D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F85135-AA96-4BD3-9359-741FD058F417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E63096-04D8-4360-987E-D8AA60209F68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14E765-5444-49CE-9432-5CEAD9EC19E8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87E1225A-2BF8-4289-85AE-E321E92174C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D7A048E7-08C1-41C0-ABC1-4B18274F143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B56B761-4084-4B8C-9FB4-310C4F5314B9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60139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4B450C1-9314-41FC-A0CE-9A629E901D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51DF27-29FE-4817-AB29-9D4FDD8AAA93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E45C1A0-8E35-4AA8-8535-D620E3B04D79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C495782-9B90-4BD2-B62E-55E4B66EA6A3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A7A496-F2CC-4D4E-AC43-221E755D28AD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69F578-7C2A-4160-8241-C26B9E1F77DC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14E1D8-F51A-4F96-AA0E-61A5CDC7C22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E403010-5263-41DF-A6FF-A26A71B90871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E515010-34D3-4280-A94D-0D4F4E1966C1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7CB3BF-A458-4B87-9E07-E0FA039C28C6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B08D9E0-ED44-40E0-AF52-0C4012D47DD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92DE7DA-83A4-4DAE-B377-4F477A40D28D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34B1F8-C3DD-4168-97AC-D75F03FB7544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D7F50A8-31C4-4171-890E-0E0C1618A91B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E47F822-1412-4C5B-BC1B-D7B89E17D71F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2951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1C5613-97B9-4DB8-A9CF-EDB81EBA235C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169C5E0-9D48-4DFB-B494-95F958253357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ADF7921-8717-4061-98C9-518D70B8DF99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0F0B0F2-BE78-45D6-92F5-C3CF335AA005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5CB5EA-1474-4C43-BDD0-CEC7AF09A0B4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A9349A-38C2-405E-99F2-150FFCC6DC96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B966DB-99D5-4309-87A9-0D8548363B88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9F4006-E891-4598-9F6B-8944A59E39D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A034E3-CA83-453E-85B9-F427B0594D69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2CAF3E76-AC03-44D6-81BA-C8722E895334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CC2B0F5A-CBAF-45E3-8A3C-F63DD9F83794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C9FA0D3-638B-467F-AB2A-B1E2086FDFAC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1689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10DB37-6521-423F-9FC7-DE9683B50568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2B26E-4F44-4872-BF36-A3A3FA52DA85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217A17-EE45-4EA8-A2AF-C6E30CCE59AB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E09630-01B4-4508-98D8-99B42FB504B2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32DADCD-53B1-46D8-9CA7-E63DA41F3779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A0C501-CA35-4B82-A403-685A4CB6B7EB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7AB1E38-922F-4126-A386-B455AA75A6E7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0B7D0B-8058-49E3-94B4-6BB9286E9AF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2139AD-F694-43F3-B1AE-3EB5DE42E58A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20" name="Rectangle: Single Corner Snipped 19">
              <a:extLst>
                <a:ext uri="{FF2B5EF4-FFF2-40B4-BE49-F238E27FC236}">
                  <a16:creationId xmlns:a16="http://schemas.microsoft.com/office/drawing/2014/main" id="{07298F53-6A3F-4F01-A848-2A150693C6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21" name="Rectangle: Single Corner Snipped 20">
              <a:extLst>
                <a:ext uri="{FF2B5EF4-FFF2-40B4-BE49-F238E27FC236}">
                  <a16:creationId xmlns:a16="http://schemas.microsoft.com/office/drawing/2014/main" id="{4BD25CC6-95A1-4E4D-AFF7-8842BC2FB3F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F86FB57-B0FB-46F9-9542-7A7E9A7C4706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444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4FAFF3-F293-4632-8C49-16C816F65C23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02F1061-702B-42D6-B224-1FF205FF1C92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F2D5371-3C7F-4CBC-9721-35BE9070A4A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F54BD1C-FD2F-4EF1-A5BB-D64A2B4690BF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7FF8751-8533-4081-969D-29E2080212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E208D4-3FA6-46A0-98F5-BC07E3D6692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DBDA866-9608-4801-AFCC-64CBF3EF3B1F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974EFF-8A1E-49E4-8A7B-602DAAB1D171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D34B5D-0665-4CD3-A220-E909F8503B21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9CCACD61-1708-478D-BFF6-95B218D249E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1E67B202-FC43-4DF8-9AAF-88B6E576777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D1131BD-7F66-483E-8C13-887EE2176D8D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3601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66D499-BE55-4FE3-B096-A4ECC4B45D86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5C308CF7-2BE9-4BD9-B259-0DF910008517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A77EE3D0-A927-4BBA-B5E5-E13158772701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2DC69C50-65E5-4169-B128-F3E1F2868C5F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0DB6B9F9-0412-4938-9D91-5B864ECB75D8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F3C4AF-DD34-4E00-A899-3EFA989BB420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E9ECEF19-8615-4D7C-8820-C0B32034C56B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EC51453B-BCF9-43F8-970F-7E488342E6F3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7E50BCBF-DFCA-44C0-A442-ED5B1A30C87D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5983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485BA9-BDF2-4369-BC0A-3D59BEE29697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1051DDF-6B75-477F-AABD-1EB4B46FEDF1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21D1CD-52C5-42EA-8D51-B8B16EFAA42A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5C3964-B7A2-451B-ACBF-2E9FF07A681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3D3515-5CC7-4C6E-A2D4-B00759B01CC6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7FAEA4-D397-4DEC-A493-E0BC920581A8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CB7343B-E86A-4F67-962F-D42528C0CFB6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3EE47FD-B3BB-4C9F-80B1-5CC1AA62B39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8AA914-51DC-4868-B7E3-9F9EC000511F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BB885567-FF2C-490C-B9EC-1FA8639D296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5B5DEE18-FE0D-41A1-AFC7-3BD125E9816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9EAF4EB-DC07-4AA6-9408-E4F1FCC4C767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461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3C758F-06D5-429F-8CEC-91DD4C55C487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CD33F3D-FC2D-493C-85CA-37661055E57C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61678FB-2E4E-4321-9726-36E4CDBE01CD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251855-9523-47E4-A8FD-9EFE6540A16A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BCDDB1D-9948-4132-94F2-4489C873B3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976CB0-F725-4F0C-B8C8-84FE449125EA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8C9B9C-2166-4303-B16F-8302776CD038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A603AD-E1FA-4F7E-B778-F68F5785BAEF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462C69-2108-4533-902F-220018E5F044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793E60EB-1DD5-49B9-AC34-498E2DB6A77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4FCB3693-AA34-4372-A4B2-ECA45D68E89F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ACBB871-88AA-4030-A094-591211340D76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0534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D812B1-45BE-41FA-B58B-C6E67062EB15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9">
            <a:extLst>
              <a:ext uri="{FF2B5EF4-FFF2-40B4-BE49-F238E27FC236}">
                <a16:creationId xmlns:a16="http://schemas.microsoft.com/office/drawing/2014/main" id="{E39E07B0-648A-48C2-A95E-470DA666C4C4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17">
            <a:extLst>
              <a:ext uri="{FF2B5EF4-FFF2-40B4-BE49-F238E27FC236}">
                <a16:creationId xmlns:a16="http://schemas.microsoft.com/office/drawing/2014/main" id="{B0C5734B-C7AB-4AE4-9A4C-1ADAE7658AB0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1">
            <a:extLst>
              <a:ext uri="{FF2B5EF4-FFF2-40B4-BE49-F238E27FC236}">
                <a16:creationId xmlns:a16="http://schemas.microsoft.com/office/drawing/2014/main" id="{27B7E492-96B6-4D62-96D5-5EDDA860DC7B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3EBF6B43-F1F7-4BBD-B4D8-547D2B10D1FC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14631B9-5B3A-49DF-A81D-868F311F0E74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5D8FD2-1CB3-4A8F-B956-B046DBFF6D68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23282C0D-2751-4C6B-881F-2E966711001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Freeform: Shape 16">
              <a:extLst>
                <a:ext uri="{FF2B5EF4-FFF2-40B4-BE49-F238E27FC236}">
                  <a16:creationId xmlns:a16="http://schemas.microsoft.com/office/drawing/2014/main" id="{E6CBC39E-BC8D-40E1-9BA2-23583902A05F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BEBEBF-E5A2-4AE2-8077-3070BC89E044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8" name="Rectangle: Single Corner Snipped 18">
              <a:extLst>
                <a:ext uri="{FF2B5EF4-FFF2-40B4-BE49-F238E27FC236}">
                  <a16:creationId xmlns:a16="http://schemas.microsoft.com/office/drawing/2014/main" id="{CF23529F-EF17-4673-AC46-8A45C12DCF3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9" name="Rectangle: Single Corner Snipped 2">
              <a:extLst>
                <a:ext uri="{FF2B5EF4-FFF2-40B4-BE49-F238E27FC236}">
                  <a16:creationId xmlns:a16="http://schemas.microsoft.com/office/drawing/2014/main" id="{0240A8EA-AEF5-4359-B5D3-A6F598C2C531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Freeform: Shape 23">
            <a:extLst>
              <a:ext uri="{FF2B5EF4-FFF2-40B4-BE49-F238E27FC236}">
                <a16:creationId xmlns:a16="http://schemas.microsoft.com/office/drawing/2014/main" id="{45F5575E-E230-4F00-B3C9-FAEB6D243153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FFE4F57F-7069-411D-8967-E10E375E6D8D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87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3" r:id="rId13"/>
    <p:sldLayoutId id="2147483714" r:id="rId14"/>
    <p:sldLayoutId id="2147483715" r:id="rId15"/>
    <p:sldLayoutId id="2147483716" r:id="rId16"/>
    <p:sldLayoutId id="2147483651" r:id="rId17"/>
    <p:sldLayoutId id="2147483661" r:id="rId18"/>
    <p:sldLayoutId id="2147483674" r:id="rId19"/>
    <p:sldLayoutId id="2147483665" r:id="rId20"/>
    <p:sldLayoutId id="2147483673" r:id="rId21"/>
    <p:sldLayoutId id="2147483675" r:id="rId22"/>
    <p:sldLayoutId id="2147483676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6700" dirty="0"/>
              <a:t>The</a:t>
            </a:r>
            <a:br>
              <a:rPr lang="en-US" sz="6700" dirty="0"/>
            </a:br>
            <a:r>
              <a:rPr lang="en-US" sz="6700" dirty="0"/>
              <a:t>Australian Housing Market: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500" b="1" dirty="0">
                <a:latin typeface="+mj-lt"/>
              </a:rPr>
              <a:t>AN EXPLORATORY DATA ANALYSIS PROJECT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Laura Hoffmann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F5DA2D8-59F0-4C91-9B87-97DA5D0968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 advTm="3200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757130"/>
          </a:xfrm>
        </p:spPr>
        <p:txBody>
          <a:bodyPr/>
          <a:lstStyle/>
          <a:p>
            <a:r>
              <a:rPr lang="en-US" sz="4800" dirty="0"/>
              <a:t>Sydney Visualization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" y="63150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830E0-E0DD-4D07-95DA-1A1610245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1414402"/>
            <a:ext cx="7258597" cy="2632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D5C9D-B1CA-4308-A8BA-1E2BDC36C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916" y="4160989"/>
            <a:ext cx="7204860" cy="2632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C11EF3-90AC-4189-91FA-218A33BECDCC}"/>
              </a:ext>
            </a:extLst>
          </p:cNvPr>
          <p:cNvSpPr txBox="1"/>
          <p:nvPr/>
        </p:nvSpPr>
        <p:spPr>
          <a:xfrm>
            <a:off x="7499897" y="1414402"/>
            <a:ext cx="423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 Count of sales per month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3F7888-4076-4C97-AB50-C9A85715393B}"/>
              </a:ext>
            </a:extLst>
          </p:cNvPr>
          <p:cNvSpPr txBox="1"/>
          <p:nvPr/>
        </p:nvSpPr>
        <p:spPr>
          <a:xfrm>
            <a:off x="881380" y="5834002"/>
            <a:ext cx="423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Sell Price per month by property type 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59F556B-81BB-40B9-8772-61730ECBC5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05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4484">
        <p:fade/>
      </p:transition>
    </mc:Choice>
    <mc:Fallback>
      <p:transition spd="med" advTm="344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757130"/>
          </a:xfrm>
        </p:spPr>
        <p:txBody>
          <a:bodyPr/>
          <a:lstStyle/>
          <a:p>
            <a:r>
              <a:rPr lang="en-US" sz="4800" dirty="0"/>
              <a:t>Sydney Visualization (Correlations)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" y="6315075"/>
            <a:ext cx="406400" cy="365125"/>
          </a:xfrm>
        </p:spPr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D91EB4-5E1A-4E3A-B06C-B6F86CEF2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1494764"/>
            <a:ext cx="6423125" cy="45849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AFE40-5066-45AC-B25A-30C24EE366BF}"/>
              </a:ext>
            </a:extLst>
          </p:cNvPr>
          <p:cNvSpPr txBox="1"/>
          <p:nvPr/>
        </p:nvSpPr>
        <p:spPr>
          <a:xfrm>
            <a:off x="7182585" y="2951946"/>
            <a:ext cx="4328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Sydney data variable correlation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523B192-26A5-49C0-8E24-0E0965AFD5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14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188">
        <p:fade/>
      </p:transition>
    </mc:Choice>
    <mc:Fallback>
      <p:transition spd="med" advTm="131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CB819421-BD8B-423B-9DA3-742AD0C54240}"/>
              </a:ext>
            </a:extLst>
          </p:cNvPr>
          <p:cNvSpPr txBox="1">
            <a:spLocks/>
          </p:cNvSpPr>
          <p:nvPr/>
        </p:nvSpPr>
        <p:spPr>
          <a:xfrm>
            <a:off x="444500" y="542925"/>
            <a:ext cx="11214100" cy="75713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b="1" dirty="0"/>
              <a:t>Sydney Modeling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399E4FD8-8109-4BFC-81B5-17BAFCFA36BD}"/>
              </a:ext>
            </a:extLst>
          </p:cNvPr>
          <p:cNvSpPr txBox="1">
            <a:spLocks/>
          </p:cNvSpPr>
          <p:nvPr/>
        </p:nvSpPr>
        <p:spPr>
          <a:xfrm>
            <a:off x="11658600" y="64928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sz="1000" smtClean="0">
                <a:solidFill>
                  <a:schemeClr val="bg1"/>
                </a:solidFill>
                <a:latin typeface="Trade Gothic LT Pro" panose="020B0503040303020004"/>
              </a:rPr>
              <a:pPr/>
              <a:t>12</a:t>
            </a:fld>
            <a:endParaRPr lang="en-US" sz="1000" dirty="0">
              <a:solidFill>
                <a:schemeClr val="bg1"/>
              </a:solidFill>
              <a:latin typeface="Trade Gothic LT Pro" panose="020B0503040303020004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5BA3ED68-FCCE-448C-A66B-385E3E6A5078}"/>
              </a:ext>
            </a:extLst>
          </p:cNvPr>
          <p:cNvSpPr txBox="1">
            <a:spLocks/>
          </p:cNvSpPr>
          <p:nvPr/>
        </p:nvSpPr>
        <p:spPr>
          <a:xfrm>
            <a:off x="4919980" y="2221832"/>
            <a:ext cx="6718300" cy="4093243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Price Prediction</a:t>
            </a:r>
          </a:p>
          <a:p>
            <a:pPr algn="r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Linear Regression</a:t>
            </a:r>
          </a:p>
          <a:p>
            <a:pPr algn="r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Stats Model</a:t>
            </a:r>
            <a:endParaRPr lang="en-US" sz="2400" dirty="0">
              <a:solidFill>
                <a:schemeClr val="bg1"/>
              </a:solidFill>
            </a:endParaRPr>
          </a:p>
          <a:p>
            <a:pPr algn="r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SkLearn</a:t>
            </a:r>
            <a:r>
              <a:rPr lang="en-US" sz="2800" dirty="0">
                <a:solidFill>
                  <a:schemeClr val="bg1"/>
                </a:solidFill>
              </a:rPr>
              <a:t> Model</a:t>
            </a:r>
          </a:p>
          <a:p>
            <a:pPr lvl="1" algn="r">
              <a:spcAft>
                <a:spcPts val="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About 40% accuracy</a:t>
            </a:r>
          </a:p>
          <a:p>
            <a:pPr marL="274320" lvl="1" indent="0">
              <a:buFont typeface="Corbel" pitchFamily="34" charset="0"/>
              <a:buNone/>
            </a:pPr>
            <a:endParaRPr lang="en-US" sz="1600" dirty="0"/>
          </a:p>
          <a:p>
            <a:pPr lvl="1"/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6AF80B3-01AD-4D8D-B0E4-EF8DA1936E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380837-9657-4894-9D72-DFCDC832C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78" y="3738117"/>
            <a:ext cx="6293173" cy="23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 advTm="1712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E9B009BB-C726-4408-9C93-0FDB981F6593}"/>
              </a:ext>
            </a:extLst>
          </p:cNvPr>
          <p:cNvSpPr txBox="1">
            <a:spLocks/>
          </p:cNvSpPr>
          <p:nvPr/>
        </p:nvSpPr>
        <p:spPr>
          <a:xfrm>
            <a:off x="444500" y="542925"/>
            <a:ext cx="11214100" cy="75713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b="1" dirty="0"/>
              <a:t>Sydney Analysis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D8FBFE-4305-401B-88FE-67D7815361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0" y="3200400"/>
            <a:ext cx="755173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n-lt"/>
              </a:rPr>
              <a:t>Summer is the best time to buy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December – February, as the market dips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n-lt"/>
              </a:rPr>
              <a:t>Low correlations with most variables and price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Size of house (bed, bath and garage counts) most highly correlated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n-lt"/>
              </a:rPr>
              <a:t>Modeling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Region instead of area code would make a bigger difference</a:t>
            </a:r>
            <a:br>
              <a:rPr lang="en-US" dirty="0">
                <a:solidFill>
                  <a:schemeClr val="bg1"/>
                </a:solidFill>
                <a:latin typeface="+mn-lt"/>
              </a:rPr>
            </a:br>
            <a:r>
              <a:rPr lang="en-US" dirty="0">
                <a:solidFill>
                  <a:schemeClr val="bg1"/>
                </a:solidFill>
                <a:latin typeface="+mn-lt"/>
              </a:rPr>
              <a:t>(one hot encoding for future data)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9E8E32C-401B-44D6-A56D-3680B929BA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59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402">
        <p:fade/>
      </p:transition>
    </mc:Choice>
    <mc:Fallback>
      <p:transition spd="med" advTm="224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527DE9FB-1D5A-45CC-B9A0-BA81F564C9E6}"/>
              </a:ext>
            </a:extLst>
          </p:cNvPr>
          <p:cNvSpPr txBox="1">
            <a:spLocks/>
          </p:cNvSpPr>
          <p:nvPr/>
        </p:nvSpPr>
        <p:spPr>
          <a:xfrm>
            <a:off x="444500" y="542925"/>
            <a:ext cx="11214100" cy="75713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Conclusion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A416E53-6B47-4772-82F9-4A0244239A82}"/>
              </a:ext>
            </a:extLst>
          </p:cNvPr>
          <p:cNvSpPr txBox="1">
            <a:spLocks/>
          </p:cNvSpPr>
          <p:nvPr/>
        </p:nvSpPr>
        <p:spPr>
          <a:xfrm>
            <a:off x="241300" y="64928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sz="1000" smtClean="0">
                <a:solidFill>
                  <a:schemeClr val="bg1"/>
                </a:solidFill>
                <a:latin typeface="Trade Gothic LT Pro" panose="020B0503040303020004"/>
              </a:rPr>
              <a:pPr/>
              <a:t>14</a:t>
            </a:fld>
            <a:endParaRPr lang="en-US" dirty="0">
              <a:solidFill>
                <a:schemeClr val="bg1"/>
              </a:solidFill>
              <a:latin typeface="Trade Gothic LT Pro" panose="020B0503040303020004"/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0187279-7A64-4162-A012-6D943A98354E}"/>
              </a:ext>
            </a:extLst>
          </p:cNvPr>
          <p:cNvSpPr txBox="1">
            <a:spLocks/>
          </p:cNvSpPr>
          <p:nvPr/>
        </p:nvSpPr>
        <p:spPr>
          <a:xfrm>
            <a:off x="4919980" y="2221832"/>
            <a:ext cx="6718300" cy="4093243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Buying/selling seasons</a:t>
            </a:r>
          </a:p>
          <a:p>
            <a:pPr algn="r"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Predicting Variables</a:t>
            </a:r>
          </a:p>
          <a:p>
            <a:pPr lvl="1" algn="r">
              <a:spcAft>
                <a:spcPts val="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House size/rooms/baths</a:t>
            </a:r>
          </a:p>
          <a:p>
            <a:pPr lvl="1" algn="r">
              <a:spcAft>
                <a:spcPts val="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Regions/Suburbs</a:t>
            </a:r>
          </a:p>
          <a:p>
            <a:pPr lvl="1" algn="r">
              <a:spcAft>
                <a:spcPts val="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Months/time of year</a:t>
            </a:r>
          </a:p>
          <a:p>
            <a:pPr marL="274320" lvl="1" indent="0">
              <a:buFont typeface="Corbel" pitchFamily="34" charset="0"/>
              <a:buNone/>
            </a:pPr>
            <a:endParaRPr lang="en-US" sz="1600" dirty="0"/>
          </a:p>
          <a:p>
            <a:pPr lvl="1"/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BD2171C-B87A-400C-A031-68A214B9CB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 advTm="2596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8440"/>
            <a:ext cx="9966960" cy="2926080"/>
          </a:xfrm>
        </p:spPr>
        <p:txBody>
          <a:bodyPr/>
          <a:lstStyle/>
          <a:p>
            <a:r>
              <a:rPr lang="en-US" dirty="0">
                <a:ln w="19050">
                  <a:noFill/>
                  <a:prstDash val="sysDot"/>
                </a:ln>
                <a:solidFill>
                  <a:schemeClr val="bg1"/>
                </a:solidFill>
              </a:rPr>
              <a:t>Melbourne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649" y="4154520"/>
            <a:ext cx="8769096" cy="136380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	Data Cleaning, Exploration and Visualization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610" y="5990148"/>
            <a:ext cx="1706217" cy="365125"/>
          </a:xfrm>
        </p:spPr>
        <p:txBody>
          <a:bodyPr/>
          <a:lstStyle/>
          <a:p>
            <a:fld id="{C263D6C4-4840-40CC-AC84-17E24B3B7BDE}" type="slidenum">
              <a:rPr lang="en-US" sz="1000" smtClean="0">
                <a:solidFill>
                  <a:schemeClr val="bg1"/>
                </a:solidFill>
                <a:latin typeface="Trade Gothic LT Pro" panose="020B0503040303020004"/>
              </a:rPr>
              <a:pPr/>
              <a:t>2</a:t>
            </a:fld>
            <a:endParaRPr lang="en-US" dirty="0">
              <a:solidFill>
                <a:schemeClr val="bg1"/>
              </a:solidFill>
              <a:latin typeface="Trade Gothic LT Pro" panose="020B0503040303020004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67CF42A-6D5E-451B-AABE-0D725C5DA1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963">
        <p:fade/>
      </p:transition>
    </mc:Choice>
    <mc:Fallback>
      <p:transition spd="med" advTm="149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757130"/>
          </a:xfrm>
        </p:spPr>
        <p:txBody>
          <a:bodyPr/>
          <a:lstStyle/>
          <a:p>
            <a:r>
              <a:rPr lang="en-US" sz="4800" dirty="0"/>
              <a:t>Melbourne Cleaning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889545"/>
            <a:ext cx="6718300" cy="4093243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dirty="0"/>
              <a:t>Check for missing values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en-US" sz="2000" dirty="0"/>
              <a:t>Drop rows with missing values under ‘Price’ column</a:t>
            </a:r>
          </a:p>
          <a:p>
            <a:pPr marL="54864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en-US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dirty="0"/>
              <a:t>Convert ‘Date’ column to datetime format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en-US" sz="2000" dirty="0"/>
              <a:t>To be able to distinguish by Month</a:t>
            </a:r>
          </a:p>
          <a:p>
            <a:pPr marL="54864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en-US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dirty="0"/>
              <a:t>Create variables for Price by Month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en-US" sz="2000" dirty="0"/>
              <a:t>Prepare for visual purposes</a:t>
            </a:r>
          </a:p>
          <a:p>
            <a:pPr marL="54864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en-US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dirty="0"/>
              <a:t>Create variables for Price by Region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en-US" sz="2000" dirty="0"/>
              <a:t>Prepare for visual purposes</a:t>
            </a:r>
          </a:p>
          <a:p>
            <a:pPr marL="274320" lvl="1" indent="0">
              <a:buNone/>
            </a:pPr>
            <a:endParaRPr lang="en-US" sz="1600" dirty="0"/>
          </a:p>
          <a:p>
            <a:pPr lvl="1"/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75584CEB-8687-4199-9FBC-24BE8347B5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500">
        <p:fade/>
      </p:transition>
    </mc:Choice>
    <mc:Fallback>
      <p:transition spd="med" advTm="28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757130"/>
          </a:xfrm>
        </p:spPr>
        <p:txBody>
          <a:bodyPr/>
          <a:lstStyle/>
          <a:p>
            <a:r>
              <a:rPr lang="en-US" sz="4800" dirty="0"/>
              <a:t>Melbourne Visualization (Months)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217F0-D25E-4062-8803-E020AF83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321" y="1758335"/>
            <a:ext cx="8649358" cy="4921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97BF3D-A699-4BB6-AEB7-68B254D9DBCD}"/>
              </a:ext>
            </a:extLst>
          </p:cNvPr>
          <p:cNvSpPr txBox="1"/>
          <p:nvPr/>
        </p:nvSpPr>
        <p:spPr>
          <a:xfrm>
            <a:off x="3562765" y="1359851"/>
            <a:ext cx="4977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Total number of sales broken down by month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29E815A-3CF9-43B5-90B3-1FB521D815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05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372">
        <p:fade/>
      </p:transition>
    </mc:Choice>
    <mc:Fallback>
      <p:transition spd="med" advTm="213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757130"/>
          </a:xfrm>
        </p:spPr>
        <p:txBody>
          <a:bodyPr/>
          <a:lstStyle/>
          <a:p>
            <a:r>
              <a:rPr lang="en-US" sz="4800" dirty="0"/>
              <a:t>Melbourne Visualization (Seasons)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918B97-C29B-4858-99BE-B351AFFF3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45" y="1803183"/>
            <a:ext cx="6784555" cy="3658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89004A-23DA-444A-8D1F-B42CDB792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168" y="2662080"/>
            <a:ext cx="5102573" cy="1940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A7EDA7-D75C-4D72-80B4-201B4BF40C03}"/>
              </a:ext>
            </a:extLst>
          </p:cNvPr>
          <p:cNvSpPr txBox="1"/>
          <p:nvPr/>
        </p:nvSpPr>
        <p:spPr>
          <a:xfrm>
            <a:off x="7286184" y="2261970"/>
            <a:ext cx="457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Sales per season by 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EC918-BA58-4BF9-B939-D338881C0584}"/>
              </a:ext>
            </a:extLst>
          </p:cNvPr>
          <p:cNvSpPr txBox="1"/>
          <p:nvPr/>
        </p:nvSpPr>
        <p:spPr>
          <a:xfrm>
            <a:off x="1027737" y="5461215"/>
            <a:ext cx="4977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 = House, U = Unit, T = Townhouse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281AD7F-703C-4529-807D-3E0A3B062A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03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824">
        <p:fade/>
      </p:transition>
    </mc:Choice>
    <mc:Fallback>
      <p:transition spd="med" advTm="298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757130"/>
          </a:xfrm>
        </p:spPr>
        <p:txBody>
          <a:bodyPr/>
          <a:lstStyle/>
          <a:p>
            <a:r>
              <a:rPr lang="en-US" sz="4800" dirty="0"/>
              <a:t>Melbourne Visualization (Regions)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6B128-2E6E-4D36-99BD-D2893464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089" y="1430712"/>
            <a:ext cx="7505822" cy="2388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3D7860-308C-41D1-9066-26E6C5C81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9120" y="3949586"/>
            <a:ext cx="3789103" cy="1963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092A69-74AF-404F-BA80-91525B7A9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057" y="3949587"/>
            <a:ext cx="3518315" cy="1963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310054-1001-4D52-849B-80517B319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7319" y="3949586"/>
            <a:ext cx="3927854" cy="19639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3A5C1E-D742-4C51-8A97-14AEFCAC6A36}"/>
              </a:ext>
            </a:extLst>
          </p:cNvPr>
          <p:cNvSpPr txBox="1"/>
          <p:nvPr/>
        </p:nvSpPr>
        <p:spPr>
          <a:xfrm>
            <a:off x="8650374" y="591351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Most expensive distribution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7A9571-5093-4084-B2E8-D2845C0D4EE8}"/>
              </a:ext>
            </a:extLst>
          </p:cNvPr>
          <p:cNvSpPr txBox="1"/>
          <p:nvPr/>
        </p:nvSpPr>
        <p:spPr>
          <a:xfrm>
            <a:off x="611292" y="591351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Least expensive distribution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601CBD3-FC9F-4A05-AC29-7D4653CF77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15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975">
        <p:fade/>
      </p:transition>
    </mc:Choice>
    <mc:Fallback>
      <p:transition spd="med" advTm="16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E9B009BB-C726-4408-9C93-0FDB981F6593}"/>
              </a:ext>
            </a:extLst>
          </p:cNvPr>
          <p:cNvSpPr txBox="1">
            <a:spLocks/>
          </p:cNvSpPr>
          <p:nvPr/>
        </p:nvSpPr>
        <p:spPr>
          <a:xfrm>
            <a:off x="444500" y="542925"/>
            <a:ext cx="11214100" cy="75713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b="1" dirty="0"/>
              <a:t>Melbourne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37945-F258-4C1B-B838-A150C3DE6355}"/>
              </a:ext>
            </a:extLst>
          </p:cNvPr>
          <p:cNvSpPr txBox="1"/>
          <p:nvPr/>
        </p:nvSpPr>
        <p:spPr>
          <a:xfrm>
            <a:off x="518160" y="3200400"/>
            <a:ext cx="8077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Spring is the best time to sell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September - November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Summer is the best time to buy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December - February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Regionally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expensive: Southern Metropolitan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Least expensive: Western Victoria</a:t>
            </a:r>
            <a:br>
              <a:rPr lang="en-US" dirty="0"/>
            </a:br>
            <a:endParaRPr lang="en-US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B02415D9-0DAF-4625-B9D1-CEDCC1DC96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34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977">
        <p:fade/>
      </p:transition>
    </mc:Choice>
    <mc:Fallback>
      <p:transition spd="med" advTm="359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8440"/>
            <a:ext cx="9966960" cy="29260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Sydney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371" y="4090390"/>
            <a:ext cx="8769096" cy="136380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Brief Data Cleaning, Visualization and Modeling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8480" y="5994400"/>
            <a:ext cx="438867" cy="350713"/>
          </a:xfrm>
        </p:spPr>
        <p:txBody>
          <a:bodyPr/>
          <a:lstStyle/>
          <a:p>
            <a:fld id="{C263D6C4-4840-40CC-AC84-17E24B3B7BDE}" type="slidenum">
              <a:rPr lang="en-US" sz="1000" smtClean="0">
                <a:solidFill>
                  <a:schemeClr val="bg1"/>
                </a:solidFill>
                <a:latin typeface="Trade Gothic LT Pro" panose="020B0503040303020004"/>
              </a:rPr>
              <a:pPr/>
              <a:t>8</a:t>
            </a:fld>
            <a:endParaRPr lang="en-US" sz="1000" dirty="0">
              <a:solidFill>
                <a:schemeClr val="bg1"/>
              </a:solidFill>
              <a:latin typeface="Trade Gothic LT Pro" panose="020B0503040303020004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7DC76C8-047A-4FFA-848A-F84A80A807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844">
        <p:fade/>
      </p:transition>
    </mc:Choice>
    <mc:Fallback>
      <p:transition spd="med" advTm="168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757130"/>
          </a:xfrm>
        </p:spPr>
        <p:txBody>
          <a:bodyPr/>
          <a:lstStyle/>
          <a:p>
            <a:r>
              <a:rPr lang="en-US" sz="4800" dirty="0"/>
              <a:t>Sydney Cleaning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C38F5B61-A1F2-4946-93F8-45FB92B7EC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889545"/>
            <a:ext cx="6718300" cy="4093243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dirty="0"/>
              <a:t>Data Overview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en-US" sz="2000" dirty="0"/>
              <a:t>Statistics</a:t>
            </a:r>
          </a:p>
          <a:p>
            <a:pPr marL="54864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en-US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dirty="0"/>
              <a:t>Check for missing values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en-US" sz="2000" dirty="0"/>
              <a:t>KNN Imputer to fill in values for car and bed</a:t>
            </a:r>
          </a:p>
          <a:p>
            <a:pPr marL="54864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en-US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dirty="0"/>
              <a:t>Convert Date column to datetime format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en-US" sz="2000" dirty="0"/>
              <a:t>Create day, month and year variables for visuals</a:t>
            </a:r>
          </a:p>
          <a:p>
            <a:pPr marL="54864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en-US" dirty="0"/>
          </a:p>
          <a:p>
            <a:pPr marL="274320" lvl="1" indent="0">
              <a:buNone/>
            </a:pPr>
            <a:endParaRPr lang="en-US" sz="1600" dirty="0"/>
          </a:p>
          <a:p>
            <a:pPr lvl="1"/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959695-C418-4A5F-ADB1-B69FFC8CA6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2C99D1-EF85-47F0-A927-C39938246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451" y="328587"/>
            <a:ext cx="5883269" cy="312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19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168">
        <p:fade/>
      </p:transition>
    </mc:Choice>
    <mc:Fallback>
      <p:transition spd="med" advTm="331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495</TotalTime>
  <Words>326</Words>
  <Application>Microsoft Office PowerPoint</Application>
  <PresentationFormat>Widescreen</PresentationFormat>
  <Paragraphs>83</Paragraphs>
  <Slides>14</Slides>
  <Notes>1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Trade Gothic LT Pro</vt:lpstr>
      <vt:lpstr>Basis</vt:lpstr>
      <vt:lpstr> The Australian Housing Market:</vt:lpstr>
      <vt:lpstr>Melbourne</vt:lpstr>
      <vt:lpstr>Melbourne Cleaning</vt:lpstr>
      <vt:lpstr>Melbourne Visualization (Months)</vt:lpstr>
      <vt:lpstr>Melbourne Visualization (Seasons)</vt:lpstr>
      <vt:lpstr>Melbourne Visualization (Regions)</vt:lpstr>
      <vt:lpstr>PowerPoint Presentation</vt:lpstr>
      <vt:lpstr>Sydney</vt:lpstr>
      <vt:lpstr>Sydney Cleaning</vt:lpstr>
      <vt:lpstr>Sydney Visualization</vt:lpstr>
      <vt:lpstr>Sydney Visualization (Correlations)</vt:lpstr>
      <vt:lpstr>PowerPoint Presentation</vt:lpstr>
      <vt:lpstr>Summer is the best time to buy December – February, as the market dips Low correlations with most variables and price Size of house (bed, bath and garage counts) most highly correlated Modeling Region instead of area code would make a bigger difference (one hot encoding for future data)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The Australian Housing Market:</dc:title>
  <dc:creator>Laura Hoffmann</dc:creator>
  <cp:lastModifiedBy>Laura Hoffmann</cp:lastModifiedBy>
  <cp:revision>3</cp:revision>
  <dcterms:created xsi:type="dcterms:W3CDTF">2022-04-02T13:13:41Z</dcterms:created>
  <dcterms:modified xsi:type="dcterms:W3CDTF">2022-04-08T19:19:25Z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